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6"/>
  </p:notesMasterIdLst>
  <p:sldIdLst>
    <p:sldId id="368" r:id="rId2"/>
    <p:sldId id="369" r:id="rId3"/>
    <p:sldId id="376" r:id="rId4"/>
    <p:sldId id="379" r:id="rId5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8C"/>
    <a:srgbClr val="CF4520"/>
    <a:srgbClr val="FFFF99"/>
    <a:srgbClr val="FFCCCC"/>
    <a:srgbClr val="004D93"/>
    <a:srgbClr val="0033A0"/>
    <a:srgbClr val="69B3E7"/>
    <a:srgbClr val="004699"/>
    <a:srgbClr val="0046B8"/>
    <a:srgbClr val="0049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861CC-7F9E-4E8E-A8AD-21453A220105}" type="datetimeFigureOut">
              <a:rPr lang="ru-RU" smtClean="0"/>
              <a:pPr/>
              <a:t>26.03.2021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1C3B0-767A-4A1E-84A0-722B6EFD8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8766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29FF4-7567-4F50-A7FD-6B0F62B09448}" type="datetimeFigureOut">
              <a:rPr lang="ru-RU" smtClean="0">
                <a:solidFill>
                  <a:prstClr val="black">
                    <a:alpha val="60000"/>
                  </a:prstClr>
                </a:solidFill>
              </a:rPr>
              <a:pPr/>
              <a:t>26.03.2021</a:t>
            </a:fld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E825F0-B65E-4F97-A76D-E8081A10769F}" type="slidenum">
              <a:rPr lang="ru-RU" smtClean="0">
                <a:solidFill>
                  <a:prstClr val="black">
                    <a:alpha val="6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821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29FF4-7567-4F50-A7FD-6B0F62B09448}" type="datetimeFigureOut">
              <a:rPr lang="ru-RU" smtClean="0">
                <a:solidFill>
                  <a:prstClr val="black">
                    <a:alpha val="60000"/>
                  </a:prstClr>
                </a:solidFill>
              </a:rPr>
              <a:pPr/>
              <a:t>26.03.2021</a:t>
            </a:fld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25F0-B65E-4F97-A76D-E8081A10769F}" type="slidenum">
              <a:rPr lang="ru-RU" smtClean="0">
                <a:solidFill>
                  <a:prstClr val="black">
                    <a:alpha val="6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962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29FF4-7567-4F50-A7FD-6B0F62B09448}" type="datetimeFigureOut">
              <a:rPr lang="ru-RU" smtClean="0">
                <a:solidFill>
                  <a:prstClr val="black">
                    <a:alpha val="60000"/>
                  </a:prstClr>
                </a:solidFill>
              </a:rPr>
              <a:pPr/>
              <a:t>26.03.2021</a:t>
            </a:fld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25F0-B65E-4F97-A76D-E8081A10769F}" type="slidenum">
              <a:rPr lang="ru-RU" smtClean="0">
                <a:solidFill>
                  <a:prstClr val="black">
                    <a:alpha val="6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237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29FF4-7567-4F50-A7FD-6B0F62B09448}" type="datetimeFigureOut">
              <a:rPr lang="ru-RU" smtClean="0">
                <a:solidFill>
                  <a:prstClr val="black">
                    <a:alpha val="60000"/>
                  </a:prstClr>
                </a:solidFill>
              </a:rPr>
              <a:pPr/>
              <a:t>26.03.2021</a:t>
            </a:fld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E825F0-B65E-4F97-A76D-E8081A10769F}" type="slidenum">
              <a:rPr lang="ru-RU" smtClean="0">
                <a:solidFill>
                  <a:prstClr val="black">
                    <a:alpha val="6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29FF4-7567-4F50-A7FD-6B0F62B09448}" type="datetimeFigureOut">
              <a:rPr lang="ru-RU" smtClean="0">
                <a:solidFill>
                  <a:prstClr val="black">
                    <a:alpha val="60000"/>
                  </a:prstClr>
                </a:solidFill>
              </a:rPr>
              <a:pPr/>
              <a:t>26.03.2021</a:t>
            </a:fld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E825F0-B65E-4F97-A76D-E8081A10769F}" type="slidenum">
              <a:rPr lang="ru-RU" smtClean="0">
                <a:solidFill>
                  <a:prstClr val="black">
                    <a:alpha val="6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806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29FF4-7567-4F50-A7FD-6B0F62B09448}" type="datetimeFigureOut">
              <a:rPr lang="ru-RU" smtClean="0">
                <a:solidFill>
                  <a:prstClr val="black">
                    <a:alpha val="60000"/>
                  </a:prstClr>
                </a:solidFill>
              </a:rPr>
              <a:pPr/>
              <a:t>26.03.2021</a:t>
            </a:fld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E825F0-B65E-4F97-A76D-E8081A10769F}" type="slidenum">
              <a:rPr lang="ru-RU" smtClean="0">
                <a:solidFill>
                  <a:prstClr val="black">
                    <a:alpha val="6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1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29FF4-7567-4F50-A7FD-6B0F62B09448}" type="datetimeFigureOut">
              <a:rPr lang="ru-RU" smtClean="0">
                <a:solidFill>
                  <a:prstClr val="black">
                    <a:alpha val="60000"/>
                  </a:prstClr>
                </a:solidFill>
              </a:rPr>
              <a:pPr/>
              <a:t>26.03.2021</a:t>
            </a:fld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E825F0-B65E-4F97-A76D-E8081A10769F}" type="slidenum">
              <a:rPr lang="ru-RU" smtClean="0">
                <a:solidFill>
                  <a:prstClr val="black">
                    <a:alpha val="6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469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29FF4-7567-4F50-A7FD-6B0F62B09448}" type="datetimeFigureOut">
              <a:rPr lang="ru-RU" smtClean="0">
                <a:solidFill>
                  <a:prstClr val="black">
                    <a:alpha val="60000"/>
                  </a:prstClr>
                </a:solidFill>
              </a:rPr>
              <a:pPr/>
              <a:t>26.03.2021</a:t>
            </a:fld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E825F0-B65E-4F97-A76D-E8081A10769F}" type="slidenum">
              <a:rPr lang="ru-RU" smtClean="0">
                <a:solidFill>
                  <a:prstClr val="black">
                    <a:alpha val="6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20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29FF4-7567-4F50-A7FD-6B0F62B09448}" type="datetimeFigureOut">
              <a:rPr lang="ru-RU" smtClean="0">
                <a:solidFill>
                  <a:prstClr val="black">
                    <a:alpha val="60000"/>
                  </a:prstClr>
                </a:solidFill>
              </a:rPr>
              <a:pPr/>
              <a:t>26.03.2021</a:t>
            </a:fld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E825F0-B65E-4F97-A76D-E8081A10769F}" type="slidenum">
              <a:rPr lang="ru-RU" smtClean="0">
                <a:solidFill>
                  <a:prstClr val="black">
                    <a:alpha val="6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227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8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29FF4-7567-4F50-A7FD-6B0F62B09448}" type="datetimeFigureOut">
              <a:rPr lang="ru-RU" smtClean="0">
                <a:solidFill>
                  <a:prstClr val="black">
                    <a:alpha val="60000"/>
                  </a:prstClr>
                </a:solidFill>
              </a:rPr>
              <a:pPr/>
              <a:t>26.03.2021</a:t>
            </a:fld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E825F0-B65E-4F97-A76D-E8081A10769F}" type="slidenum">
              <a:rPr lang="ru-RU" smtClean="0">
                <a:solidFill>
                  <a:prstClr val="black">
                    <a:alpha val="6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12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29FF4-7567-4F50-A7FD-6B0F62B09448}" type="datetimeFigureOut">
              <a:rPr lang="ru-RU" smtClean="0">
                <a:solidFill>
                  <a:prstClr val="black">
                    <a:alpha val="60000"/>
                  </a:prstClr>
                </a:solidFill>
              </a:rPr>
              <a:pPr/>
              <a:t>26.03.2021</a:t>
            </a:fld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E825F0-B65E-4F97-A76D-E8081A10769F}" type="slidenum">
              <a:rPr lang="ru-RU" smtClean="0">
                <a:solidFill>
                  <a:prstClr val="black">
                    <a:alpha val="6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523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B3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E929FF4-7567-4F50-A7FD-6B0F62B09448}" type="datetimeFigureOut">
              <a:rPr lang="ru-RU" smtClean="0">
                <a:solidFill>
                  <a:prstClr val="black">
                    <a:alpha val="60000"/>
                  </a:prstClr>
                </a:solidFill>
              </a:rPr>
              <a:pPr/>
              <a:t>26.03.2021</a:t>
            </a:fld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2E825F0-B65E-4F97-A76D-E8081A10769F}" type="slidenum">
              <a:rPr lang="ru-RU" smtClean="0">
                <a:solidFill>
                  <a:prstClr val="black">
                    <a:alpha val="6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5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4"/>
          <p:cNvSpPr>
            <a:spLocks noChangeArrowheads="1"/>
          </p:cNvSpPr>
          <p:nvPr/>
        </p:nvSpPr>
        <p:spPr bwMode="auto">
          <a:xfrm>
            <a:off x="0" y="1772816"/>
            <a:ext cx="9144000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endParaRPr lang="ru-RU" sz="3700" dirty="0">
              <a:solidFill>
                <a:srgbClr val="C00000"/>
              </a:solidFill>
              <a:latin typeface="DejaVu Serif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95536" y="554550"/>
            <a:ext cx="7776864" cy="28744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>
                <a:effectLst/>
              </a:rPr>
              <a:t>Как переобучить или повысить квалификацию работников</a:t>
            </a:r>
            <a:endParaRPr lang="ru-RU" sz="2800" dirty="0">
              <a:effectLst/>
            </a:endParaRPr>
          </a:p>
          <a:p>
            <a:r>
              <a:rPr lang="ru-RU" sz="2800" b="1" dirty="0">
                <a:effectLst/>
              </a:rPr>
              <a:t>в рамках федерального проекта «Содействие занятости» </a:t>
            </a:r>
            <a:endParaRPr lang="ru-RU" sz="2800" dirty="0">
              <a:effectLst/>
            </a:endParaRPr>
          </a:p>
          <a:p>
            <a:r>
              <a:rPr lang="ru-RU" sz="2800" b="1" dirty="0">
                <a:effectLst/>
              </a:rPr>
              <a:t>национального проекта «Демография» </a:t>
            </a:r>
            <a:endParaRPr lang="ru-RU" sz="2800" b="1" dirty="0" smtClean="0">
              <a:effectLst/>
            </a:endParaRPr>
          </a:p>
          <a:p>
            <a:r>
              <a:rPr lang="ru-RU" sz="2800" b="1" dirty="0" smtClean="0">
                <a:effectLst/>
              </a:rPr>
              <a:t>в </a:t>
            </a:r>
            <a:r>
              <a:rPr lang="ru-RU" sz="2800" b="1" dirty="0">
                <a:effectLst/>
              </a:rPr>
              <a:t>2021 году</a:t>
            </a:r>
            <a:endParaRPr lang="ru-RU" sz="2800" dirty="0">
              <a:effectLst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59148" y="4221088"/>
            <a:ext cx="7661324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eaLnBrk="0" hangingPunct="0"/>
            <a:r>
              <a:rPr lang="ru-RU" sz="4000" b="1" dirty="0" smtClean="0">
                <a:solidFill>
                  <a:srgbClr val="004D8C"/>
                </a:solidFill>
                <a:effectLst/>
                <a:latin typeface="Garamond" pitchFamily="18" charset="0"/>
                <a:ea typeface="Arial Unicode MS"/>
              </a:rPr>
              <a:t>ПАМЯТКА </a:t>
            </a:r>
          </a:p>
          <a:p>
            <a:pPr algn="r" eaLnBrk="0" hangingPunct="0"/>
            <a:r>
              <a:rPr lang="ru-RU" sz="4000" b="1" dirty="0" smtClean="0">
                <a:solidFill>
                  <a:srgbClr val="004D8C"/>
                </a:solidFill>
                <a:effectLst/>
                <a:latin typeface="Garamond" pitchFamily="18" charset="0"/>
                <a:ea typeface="Arial Unicode MS"/>
              </a:rPr>
              <a:t>ДЛЯ РАБОТОДАТЕЛЕЙ</a:t>
            </a:r>
            <a:endParaRPr lang="ru-RU" sz="2400" b="1" dirty="0">
              <a:solidFill>
                <a:srgbClr val="004D8C"/>
              </a:solidFill>
              <a:effectLst/>
              <a:latin typeface="Garamond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="" xmlns:a16="http://schemas.microsoft.com/office/drawing/2014/main" id="{5790A0A5-8C34-884C-B112-D60FD7D9B930}"/>
              </a:ext>
            </a:extLst>
          </p:cNvPr>
          <p:cNvSpPr/>
          <p:nvPr/>
        </p:nvSpPr>
        <p:spPr>
          <a:xfrm>
            <a:off x="179338" y="836712"/>
            <a:ext cx="8785324" cy="5472608"/>
          </a:xfrm>
          <a:custGeom>
            <a:avLst/>
            <a:gdLst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103 w 13716103"/>
              <a:gd name="connsiteY0" fmla="*/ 11064240 h 11064566"/>
              <a:gd name="connsiteX1" fmla="*/ 1646023 w 13716103"/>
              <a:gd name="connsiteY1" fmla="*/ 8284464 h 11064566"/>
              <a:gd name="connsiteX2" fmla="*/ 4133191 w 13716103"/>
              <a:gd name="connsiteY2" fmla="*/ 8229600 h 11064566"/>
              <a:gd name="connsiteX3" fmla="*/ 5285335 w 13716103"/>
              <a:gd name="connsiteY3" fmla="*/ 6163056 h 11064566"/>
              <a:gd name="connsiteX4" fmla="*/ 10131655 w 13716103"/>
              <a:gd name="connsiteY4" fmla="*/ 6236208 h 11064566"/>
              <a:gd name="connsiteX5" fmla="*/ 13716103 w 13716103"/>
              <a:gd name="connsiteY5" fmla="*/ 0 h 1106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16103" h="11064566">
                <a:moveTo>
                  <a:pt x="103" y="11064240"/>
                </a:moveTo>
                <a:cubicBezTo>
                  <a:pt x="-15137" y="11099292"/>
                  <a:pt x="1652119" y="8299704"/>
                  <a:pt x="1646023" y="8284464"/>
                </a:cubicBezTo>
                <a:cubicBezTo>
                  <a:pt x="1639927" y="8269224"/>
                  <a:pt x="4166719" y="8217408"/>
                  <a:pt x="4133191" y="8229600"/>
                </a:cubicBezTo>
                <a:cubicBezTo>
                  <a:pt x="4099663" y="8241792"/>
                  <a:pt x="5273143" y="6166104"/>
                  <a:pt x="5285335" y="6163056"/>
                </a:cubicBezTo>
                <a:cubicBezTo>
                  <a:pt x="5297527" y="6160008"/>
                  <a:pt x="10152991" y="6184392"/>
                  <a:pt x="10131655" y="6236208"/>
                </a:cubicBezTo>
                <a:cubicBezTo>
                  <a:pt x="10165183" y="6214872"/>
                  <a:pt x="12999823" y="1207008"/>
                  <a:pt x="13716103" y="0"/>
                </a:cubicBezTo>
              </a:path>
            </a:pathLst>
          </a:custGeom>
          <a:noFill/>
          <a:ln w="38100" cap="flat">
            <a:solidFill>
              <a:srgbClr val="FFC000"/>
            </a:solidFill>
            <a:miter lim="400000"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9" name="Picture 2" descr="C:\Users\оператор\Documents\брендбук\Rabota_R_Logo_Horizontal-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1" t="38304" r="53150" b="39545"/>
          <a:stretch/>
        </p:blipFill>
        <p:spPr bwMode="auto">
          <a:xfrm>
            <a:off x="4226947" y="5937797"/>
            <a:ext cx="504056" cy="48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788024" y="5877272"/>
            <a:ext cx="3960440" cy="6066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400" b="1" dirty="0" smtClean="0">
                <a:solidFill>
                  <a:srgbClr val="CF4520"/>
                </a:solidFill>
                <a:effectLst/>
                <a:latin typeface="Garamond" pitchFamily="18" charset="0"/>
              </a:rPr>
              <a:t>МИНИСТЕРСТВО ТРУДА И ЗАНЯТОСТИ НАСЕЛЕНИЯ ОРЕНБУРГСКОЙ ОБЛАСТИ</a:t>
            </a:r>
            <a:endParaRPr lang="ru-RU" sz="1400" b="1" dirty="0">
              <a:solidFill>
                <a:srgbClr val="004D8C"/>
              </a:solidFill>
              <a:effectLst/>
              <a:latin typeface="Garamond" pitchFamily="18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96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4"/>
          <p:cNvSpPr>
            <a:spLocks noChangeArrowheads="1"/>
          </p:cNvSpPr>
          <p:nvPr/>
        </p:nvSpPr>
        <p:spPr bwMode="auto">
          <a:xfrm>
            <a:off x="0" y="1772816"/>
            <a:ext cx="9144000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endParaRPr lang="ru-RU" sz="3700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86688" y="44624"/>
            <a:ext cx="8370624" cy="576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0" hangingPunct="0"/>
            <a:r>
              <a:rPr lang="ru-RU" sz="2500" b="1" dirty="0" smtClean="0">
                <a:solidFill>
                  <a:srgbClr val="CF4520"/>
                </a:solidFill>
                <a:effectLst/>
                <a:latin typeface="Garamond" pitchFamily="18" charset="0"/>
                <a:ea typeface="Arial Unicode MS"/>
              </a:rPr>
              <a:t>УСЛОВИЯ  ПРОГРАММЫ</a:t>
            </a:r>
            <a:endParaRPr lang="ru-RU" sz="2500" b="1" dirty="0">
              <a:solidFill>
                <a:srgbClr val="CF4520"/>
              </a:solidFill>
              <a:effectLst/>
              <a:latin typeface="Garamond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98" t="9028" r="1483" b="80139"/>
          <a:stretch/>
        </p:blipFill>
        <p:spPr bwMode="auto">
          <a:xfrm>
            <a:off x="397379" y="653108"/>
            <a:ext cx="8370624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4289" y="1196752"/>
            <a:ext cx="8370624" cy="521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/>
            <a:r>
              <a:rPr lang="ru-RU" sz="1600" b="1" dirty="0">
                <a:solidFill>
                  <a:srgbClr val="CF4520"/>
                </a:solidFill>
                <a:latin typeface="Garamond" pitchFamily="18" charset="0"/>
                <a:ea typeface="Times New Roman"/>
              </a:rPr>
              <a:t>Участники Программы: </a:t>
            </a:r>
          </a:p>
          <a:p>
            <a:pPr marL="360000"/>
            <a:r>
              <a:rPr lang="ru-RU" sz="1600" dirty="0">
                <a:solidFill>
                  <a:srgbClr val="004D8C"/>
                </a:solidFill>
                <a:latin typeface="Garamond" pitchFamily="18" charset="0"/>
                <a:ea typeface="Times New Roman"/>
              </a:rPr>
              <a:t>- безработные граждане и ищущие работу, включая работников предприятий (организаций);</a:t>
            </a:r>
          </a:p>
          <a:p>
            <a:pPr marL="360000"/>
            <a:r>
              <a:rPr lang="ru-RU" sz="1600" dirty="0">
                <a:solidFill>
                  <a:srgbClr val="004D8C"/>
                </a:solidFill>
                <a:latin typeface="Garamond" pitchFamily="18" charset="0"/>
                <a:ea typeface="Times New Roman"/>
              </a:rPr>
              <a:t>- лица в возрасте 50-ти лет и старше, а также лица предпенсионного возраста, состоящие в трудовых отношениях;</a:t>
            </a:r>
          </a:p>
          <a:p>
            <a:pPr marL="360000"/>
            <a:r>
              <a:rPr lang="ru-RU" sz="1600" dirty="0" smtClean="0">
                <a:solidFill>
                  <a:srgbClr val="004D8C"/>
                </a:solidFill>
                <a:latin typeface="Garamond" pitchFamily="18" charset="0"/>
                <a:ea typeface="Times New Roman"/>
              </a:rPr>
              <a:t>- женщины</a:t>
            </a:r>
            <a:r>
              <a:rPr lang="ru-RU" sz="1600" dirty="0">
                <a:solidFill>
                  <a:srgbClr val="004D8C"/>
                </a:solidFill>
                <a:latin typeface="Garamond" pitchFamily="18" charset="0"/>
                <a:ea typeface="Times New Roman"/>
              </a:rPr>
              <a:t>, находящиеся в отпуске по уходу за </a:t>
            </a:r>
            <a:r>
              <a:rPr lang="ru-RU" sz="1600" dirty="0" smtClean="0">
                <a:solidFill>
                  <a:srgbClr val="004D8C"/>
                </a:solidFill>
                <a:latin typeface="Garamond" pitchFamily="18" charset="0"/>
                <a:ea typeface="Times New Roman"/>
              </a:rPr>
              <a:t>ребенком.</a:t>
            </a:r>
          </a:p>
          <a:p>
            <a:pPr marL="360000"/>
            <a:endParaRPr lang="ru-RU" sz="1000" b="1" dirty="0" smtClean="0">
              <a:solidFill>
                <a:srgbClr val="CF4520"/>
              </a:solidFill>
              <a:latin typeface="Garamond" pitchFamily="18" charset="0"/>
              <a:ea typeface="Times New Roman"/>
            </a:endParaRPr>
          </a:p>
          <a:p>
            <a:pPr marL="360000"/>
            <a:r>
              <a:rPr lang="ru-RU" sz="1600" b="1" dirty="0" smtClean="0">
                <a:solidFill>
                  <a:srgbClr val="CF4520"/>
                </a:solidFill>
                <a:latin typeface="Garamond" pitchFamily="18" charset="0"/>
                <a:ea typeface="Times New Roman"/>
              </a:rPr>
              <a:t>Условия </a:t>
            </a:r>
            <a:r>
              <a:rPr lang="ru-RU" sz="1600" b="1" dirty="0">
                <a:solidFill>
                  <a:srgbClr val="CF4520"/>
                </a:solidFill>
                <a:latin typeface="Garamond" pitchFamily="18" charset="0"/>
                <a:ea typeface="Times New Roman"/>
              </a:rPr>
              <a:t>Программы</a:t>
            </a:r>
            <a:r>
              <a:rPr lang="ru-RU" sz="1600" b="1" dirty="0" smtClean="0">
                <a:solidFill>
                  <a:srgbClr val="CF4520"/>
                </a:solidFill>
                <a:latin typeface="Garamond" pitchFamily="18" charset="0"/>
                <a:ea typeface="Times New Roman"/>
              </a:rPr>
              <a:t>:</a:t>
            </a:r>
            <a:endParaRPr lang="ru-RU" sz="1600" b="1" dirty="0">
              <a:solidFill>
                <a:srgbClr val="CF4520"/>
              </a:solidFill>
              <a:latin typeface="Garamond" pitchFamily="18" charset="0"/>
              <a:ea typeface="Times New Roman"/>
            </a:endParaRPr>
          </a:p>
          <a:p>
            <a:pPr marL="360000"/>
            <a:r>
              <a:rPr lang="ru-RU" sz="1600" dirty="0" smtClean="0">
                <a:solidFill>
                  <a:srgbClr val="004D8C"/>
                </a:solidFill>
                <a:latin typeface="Garamond" pitchFamily="18" charset="0"/>
                <a:ea typeface="Times New Roman"/>
              </a:rPr>
              <a:t>обучение </a:t>
            </a:r>
            <a:r>
              <a:rPr lang="ru-RU" sz="1600" dirty="0" smtClean="0">
                <a:solidFill>
                  <a:srgbClr val="004D8C"/>
                </a:solidFill>
                <a:latin typeface="Garamond" pitchFamily="18" charset="0"/>
                <a:ea typeface="Times New Roman"/>
              </a:rPr>
              <a:t>осуществляется бесплатно. </a:t>
            </a:r>
            <a:endParaRPr lang="ru-RU" sz="1600" dirty="0" smtClean="0">
              <a:solidFill>
                <a:srgbClr val="004D8C"/>
              </a:solidFill>
              <a:latin typeface="Garamond" pitchFamily="18" charset="0"/>
              <a:ea typeface="Times New Roman"/>
            </a:endParaRPr>
          </a:p>
          <a:p>
            <a:pPr marL="360000"/>
            <a:endParaRPr lang="ru-RU" sz="1000" b="1" dirty="0" smtClean="0">
              <a:solidFill>
                <a:srgbClr val="CF4520"/>
              </a:solidFill>
              <a:latin typeface="Garamond" pitchFamily="18" charset="0"/>
              <a:ea typeface="Times New Roman"/>
            </a:endParaRPr>
          </a:p>
          <a:p>
            <a:pPr marL="360000"/>
            <a:r>
              <a:rPr lang="ru-RU" sz="1600" b="1" dirty="0" smtClean="0">
                <a:solidFill>
                  <a:srgbClr val="CF4520"/>
                </a:solidFill>
                <a:latin typeface="Garamond" pitchFamily="18" charset="0"/>
                <a:ea typeface="Times New Roman"/>
              </a:rPr>
              <a:t>Образовательные программы: </a:t>
            </a:r>
          </a:p>
          <a:p>
            <a:pPr marL="360000"/>
            <a:r>
              <a:rPr lang="ru-RU" sz="1600" dirty="0" smtClean="0">
                <a:solidFill>
                  <a:srgbClr val="004D8C"/>
                </a:solidFill>
                <a:latin typeface="Garamond" pitchFamily="18" charset="0"/>
                <a:ea typeface="Times New Roman"/>
              </a:rPr>
              <a:t>переподготовка и </a:t>
            </a:r>
            <a:r>
              <a:rPr lang="ru-RU" sz="1600" dirty="0">
                <a:solidFill>
                  <a:srgbClr val="004D8C"/>
                </a:solidFill>
                <a:latin typeface="Garamond" pitchFamily="18" charset="0"/>
                <a:ea typeface="Times New Roman"/>
              </a:rPr>
              <a:t>повышение квалификации</a:t>
            </a:r>
          </a:p>
          <a:p>
            <a:pPr marL="360000"/>
            <a:endParaRPr lang="ru-RU" sz="1000" b="1" dirty="0" smtClean="0">
              <a:solidFill>
                <a:srgbClr val="CF4520"/>
              </a:solidFill>
              <a:latin typeface="Garamond" pitchFamily="18" charset="0"/>
              <a:ea typeface="Times New Roman"/>
            </a:endParaRPr>
          </a:p>
          <a:p>
            <a:pPr marL="360000"/>
            <a:r>
              <a:rPr lang="ru-RU" sz="1600" b="1" dirty="0" smtClean="0">
                <a:solidFill>
                  <a:srgbClr val="CF4520"/>
                </a:solidFill>
                <a:latin typeface="Garamond" pitchFamily="18" charset="0"/>
                <a:ea typeface="Times New Roman"/>
              </a:rPr>
              <a:t>Как выбрать образовательную программу: </a:t>
            </a:r>
            <a:endParaRPr lang="ru-RU" sz="1600" b="1" dirty="0">
              <a:solidFill>
                <a:srgbClr val="CF4520"/>
              </a:solidFill>
              <a:latin typeface="Garamond" pitchFamily="18" charset="0"/>
              <a:ea typeface="Times New Roman"/>
            </a:endParaRPr>
          </a:p>
          <a:p>
            <a:pPr marL="360000"/>
            <a:r>
              <a:rPr lang="ru-RU" sz="1600" dirty="0" smtClean="0">
                <a:solidFill>
                  <a:srgbClr val="004D8C"/>
                </a:solidFill>
                <a:latin typeface="Garamond" pitchFamily="18" charset="0"/>
                <a:ea typeface="Times New Roman"/>
              </a:rPr>
              <a:t>портал  </a:t>
            </a:r>
            <a:r>
              <a:rPr lang="ru-RU" sz="1600" dirty="0">
                <a:solidFill>
                  <a:srgbClr val="004D8C"/>
                </a:solidFill>
                <a:latin typeface="Garamond" pitchFamily="18" charset="0"/>
                <a:ea typeface="Times New Roman"/>
              </a:rPr>
              <a:t>«Работа в России» (</a:t>
            </a:r>
            <a:r>
              <a:rPr lang="en-US" sz="1600" dirty="0" err="1">
                <a:solidFill>
                  <a:srgbClr val="004D8C"/>
                </a:solidFill>
                <a:latin typeface="Garamond" pitchFamily="18" charset="0"/>
                <a:ea typeface="Times New Roman"/>
              </a:rPr>
              <a:t>trudvsem</a:t>
            </a:r>
            <a:r>
              <a:rPr lang="ru-RU" sz="1600" dirty="0">
                <a:solidFill>
                  <a:srgbClr val="004D8C"/>
                </a:solidFill>
                <a:latin typeface="Garamond" pitchFamily="18" charset="0"/>
                <a:ea typeface="Times New Roman"/>
              </a:rPr>
              <a:t>.</a:t>
            </a:r>
            <a:r>
              <a:rPr lang="en-US" sz="1600" dirty="0" err="1">
                <a:solidFill>
                  <a:srgbClr val="004D8C"/>
                </a:solidFill>
                <a:latin typeface="Garamond" pitchFamily="18" charset="0"/>
                <a:ea typeface="Times New Roman"/>
              </a:rPr>
              <a:t>ru</a:t>
            </a:r>
            <a:r>
              <a:rPr lang="ru-RU" sz="1600" dirty="0">
                <a:solidFill>
                  <a:srgbClr val="004D8C"/>
                </a:solidFill>
                <a:latin typeface="Garamond" pitchFamily="18" charset="0"/>
                <a:ea typeface="Times New Roman"/>
              </a:rPr>
              <a:t>) </a:t>
            </a:r>
            <a:r>
              <a:rPr lang="ru-RU" sz="1600" dirty="0" smtClean="0">
                <a:solidFill>
                  <a:srgbClr val="004D8C"/>
                </a:solidFill>
                <a:latin typeface="Garamond" pitchFamily="18" charset="0"/>
                <a:ea typeface="Times New Roman"/>
              </a:rPr>
              <a:t> -  вкладка   </a:t>
            </a:r>
            <a:r>
              <a:rPr lang="ru-RU" sz="1600" dirty="0">
                <a:solidFill>
                  <a:srgbClr val="004D8C"/>
                </a:solidFill>
                <a:latin typeface="Garamond" pitchFamily="18" charset="0"/>
                <a:ea typeface="Times New Roman"/>
              </a:rPr>
              <a:t>«Обучение граждан в рамках федерального проекта «Содействие занятости»». </a:t>
            </a:r>
          </a:p>
          <a:p>
            <a:pPr marL="360000"/>
            <a:endParaRPr lang="ru-RU" sz="1000" b="1" dirty="0">
              <a:solidFill>
                <a:srgbClr val="CF4520"/>
              </a:solidFill>
              <a:latin typeface="Garamond" pitchFamily="18" charset="0"/>
              <a:ea typeface="Times New Roman"/>
            </a:endParaRPr>
          </a:p>
          <a:p>
            <a:pPr marL="360000"/>
            <a:r>
              <a:rPr lang="ru-RU" sz="1600" b="1" dirty="0" smtClean="0">
                <a:solidFill>
                  <a:srgbClr val="CF4520"/>
                </a:solidFill>
                <a:latin typeface="Garamond" pitchFamily="18" charset="0"/>
                <a:ea typeface="Times New Roman"/>
              </a:rPr>
              <a:t>Формы </a:t>
            </a:r>
            <a:r>
              <a:rPr lang="ru-RU" sz="1600" b="1" dirty="0">
                <a:solidFill>
                  <a:srgbClr val="CF4520"/>
                </a:solidFill>
                <a:latin typeface="Garamond" pitchFamily="18" charset="0"/>
                <a:ea typeface="Times New Roman"/>
              </a:rPr>
              <a:t>обучения:</a:t>
            </a:r>
          </a:p>
          <a:p>
            <a:pPr marL="360000"/>
            <a:r>
              <a:rPr lang="ru-RU" sz="1600" dirty="0" smtClean="0">
                <a:solidFill>
                  <a:srgbClr val="004D8C"/>
                </a:solidFill>
                <a:latin typeface="Garamond" pitchFamily="18" charset="0"/>
                <a:ea typeface="Times New Roman"/>
              </a:rPr>
              <a:t>очное, дистанционное</a:t>
            </a:r>
          </a:p>
          <a:p>
            <a:pPr marL="360000"/>
            <a:endParaRPr lang="ru-RU" sz="1000" dirty="0" smtClean="0">
              <a:solidFill>
                <a:srgbClr val="004D8C"/>
              </a:solidFill>
              <a:latin typeface="Garamond" pitchFamily="18" charset="0"/>
              <a:ea typeface="Times New Roman"/>
            </a:endParaRPr>
          </a:p>
          <a:p>
            <a:pPr indent="457200" algn="just">
              <a:lnSpc>
                <a:spcPct val="98000"/>
              </a:lnSpc>
            </a:pPr>
            <a:r>
              <a:rPr lang="ru-RU" sz="1600" b="1" dirty="0" smtClean="0">
                <a:solidFill>
                  <a:srgbClr val="CF4520"/>
                </a:solidFill>
                <a:latin typeface="Garamond" pitchFamily="18" charset="0"/>
              </a:rPr>
              <a:t>Результативность обучения </a:t>
            </a:r>
            <a:r>
              <a:rPr lang="ru-RU" sz="1600" dirty="0" smtClean="0"/>
              <a:t>- </a:t>
            </a:r>
            <a:r>
              <a:rPr lang="ru-RU" sz="1600" dirty="0">
                <a:solidFill>
                  <a:srgbClr val="004D8C"/>
                </a:solidFill>
                <a:latin typeface="Garamond" pitchFamily="18" charset="0"/>
                <a:ea typeface="Arial Unicode MS"/>
              </a:rPr>
              <a:t>сохранение работодателем занятости </a:t>
            </a:r>
            <a:r>
              <a:rPr lang="ru-RU" sz="1600" dirty="0" smtClean="0">
                <a:solidFill>
                  <a:srgbClr val="004D8C"/>
                </a:solidFill>
                <a:latin typeface="Garamond" pitchFamily="18" charset="0"/>
                <a:ea typeface="Arial Unicode MS"/>
              </a:rPr>
              <a:t>работников или прием на </a:t>
            </a:r>
            <a:r>
              <a:rPr lang="ru-RU" sz="1600" dirty="0">
                <a:solidFill>
                  <a:srgbClr val="004D8C"/>
                </a:solidFill>
                <a:latin typeface="Garamond" pitchFamily="18" charset="0"/>
                <a:ea typeface="Arial Unicode MS"/>
              </a:rPr>
              <a:t>работу  </a:t>
            </a:r>
            <a:r>
              <a:rPr lang="ru-RU" sz="1600" dirty="0" smtClean="0">
                <a:solidFill>
                  <a:srgbClr val="004D8C"/>
                </a:solidFill>
                <a:latin typeface="Garamond" pitchFamily="18" charset="0"/>
                <a:ea typeface="Arial Unicode MS"/>
              </a:rPr>
              <a:t>безработных граждан,  прошедших обучение.</a:t>
            </a:r>
            <a:endParaRPr lang="ru-RU" sz="1600" dirty="0">
              <a:solidFill>
                <a:srgbClr val="004D8C"/>
              </a:solidFill>
              <a:latin typeface="Garamond" pitchFamily="18" charset="0"/>
              <a:ea typeface="Arial Unicode MS"/>
            </a:endParaRPr>
          </a:p>
          <a:p>
            <a:pPr indent="457200" algn="just">
              <a:lnSpc>
                <a:spcPct val="98000"/>
              </a:lnSpc>
            </a:pPr>
            <a:endParaRPr lang="ru-RU" sz="1400" dirty="0" smtClean="0">
              <a:solidFill>
                <a:srgbClr val="004D8C"/>
              </a:solidFill>
              <a:latin typeface="Garamond" pitchFamily="18" charset="0"/>
              <a:ea typeface="Times New Roman"/>
            </a:endParaRPr>
          </a:p>
          <a:p>
            <a:pPr indent="457200" algn="just">
              <a:lnSpc>
                <a:spcPct val="98000"/>
              </a:lnSpc>
            </a:pPr>
            <a:endParaRPr lang="ru-RU" sz="1400" dirty="0">
              <a:solidFill>
                <a:srgbClr val="004D8C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32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4"/>
          <p:cNvSpPr>
            <a:spLocks noChangeArrowheads="1"/>
          </p:cNvSpPr>
          <p:nvPr/>
        </p:nvSpPr>
        <p:spPr bwMode="auto">
          <a:xfrm>
            <a:off x="0" y="1772816"/>
            <a:ext cx="9144000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endParaRPr lang="ru-RU" sz="3700" dirty="0">
              <a:solidFill>
                <a:srgbClr val="C00000"/>
              </a:solidFill>
              <a:latin typeface="DejaVu Serif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26838" y="1896619"/>
            <a:ext cx="1431312" cy="414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0" hangingPunct="0"/>
            <a:r>
              <a:rPr lang="ru-RU" sz="1900" b="1" dirty="0" smtClean="0">
                <a:solidFill>
                  <a:srgbClr val="CF4520"/>
                </a:solidFill>
                <a:effectLst/>
                <a:latin typeface="Garamond" pitchFamily="18" charset="0"/>
                <a:ea typeface="Arial Unicode MS"/>
              </a:rPr>
              <a:t>ШАГ 2. </a:t>
            </a:r>
            <a:endParaRPr lang="ru-RU" sz="1900" b="1" dirty="0">
              <a:solidFill>
                <a:srgbClr val="CF4520"/>
              </a:solidFill>
              <a:effectLst/>
              <a:latin typeface="Garamond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428866" y="3003112"/>
            <a:ext cx="5345051" cy="8821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0" hangingPunct="0"/>
            <a:r>
              <a:rPr lang="ru-RU" sz="1900" b="1" dirty="0" smtClean="0">
                <a:solidFill>
                  <a:srgbClr val="CF4520"/>
                </a:solidFill>
                <a:effectLst/>
                <a:latin typeface="Garamond" pitchFamily="18" charset="0"/>
                <a:ea typeface="Arial Unicode MS"/>
              </a:rPr>
              <a:t>Работодатель </a:t>
            </a:r>
            <a:r>
              <a:rPr lang="ru-RU" sz="1900" b="1" dirty="0">
                <a:solidFill>
                  <a:srgbClr val="CF4520"/>
                </a:solidFill>
                <a:effectLst/>
                <a:latin typeface="Garamond" pitchFamily="18" charset="0"/>
                <a:ea typeface="Arial Unicode MS"/>
              </a:rPr>
              <a:t>сохраняет занятость* </a:t>
            </a:r>
            <a:r>
              <a:rPr lang="ru-RU" sz="1900" b="1" dirty="0" smtClean="0">
                <a:solidFill>
                  <a:srgbClr val="CF4520"/>
                </a:solidFill>
                <a:effectLst/>
                <a:latin typeface="Garamond" pitchFamily="18" charset="0"/>
                <a:ea typeface="Arial Unicode MS"/>
              </a:rPr>
              <a:t>работника (или принимает на работу безработного), прошедшего обучение </a:t>
            </a:r>
            <a:endParaRPr lang="ru-RU" sz="1900" b="1" i="1" dirty="0">
              <a:solidFill>
                <a:srgbClr val="CF4520"/>
              </a:solidFill>
              <a:effectLst/>
              <a:latin typeface="Garamond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64288" y="2348880"/>
            <a:ext cx="136815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98" t="9028" r="1483" b="80139"/>
          <a:stretch/>
        </p:blipFill>
        <p:spPr bwMode="auto">
          <a:xfrm>
            <a:off x="304056" y="5733256"/>
            <a:ext cx="8437016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07504" y="2915942"/>
            <a:ext cx="1431312" cy="3870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0" hangingPunct="0"/>
            <a:r>
              <a:rPr lang="ru-RU" sz="1900" b="1" dirty="0" smtClean="0">
                <a:solidFill>
                  <a:srgbClr val="CF4520"/>
                </a:solidFill>
                <a:effectLst/>
                <a:latin typeface="Garamond" pitchFamily="18" charset="0"/>
                <a:ea typeface="Arial Unicode MS"/>
              </a:rPr>
              <a:t>ШАГ 3. </a:t>
            </a:r>
            <a:endParaRPr lang="ru-RU" sz="1900" b="1" dirty="0">
              <a:solidFill>
                <a:srgbClr val="CF4520"/>
              </a:solidFill>
              <a:effectLst/>
              <a:latin typeface="Garamond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403648" y="3423976"/>
            <a:ext cx="5256584" cy="8379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1900" b="1" dirty="0">
              <a:solidFill>
                <a:srgbClr val="CF4520"/>
              </a:solidFill>
              <a:effectLst/>
              <a:latin typeface="Garamond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143175" y="916752"/>
            <a:ext cx="1008112" cy="3789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0" hangingPunct="0"/>
            <a:r>
              <a:rPr lang="ru-RU" sz="1900" b="1" dirty="0" smtClean="0">
                <a:solidFill>
                  <a:srgbClr val="CF4520"/>
                </a:solidFill>
                <a:effectLst/>
                <a:latin typeface="Garamond" pitchFamily="18" charset="0"/>
                <a:ea typeface="Arial Unicode MS"/>
              </a:rPr>
              <a:t>ШАГ 1. </a:t>
            </a:r>
            <a:endParaRPr lang="ru-RU" sz="1900" b="1" dirty="0">
              <a:solidFill>
                <a:srgbClr val="CF4520"/>
              </a:solidFill>
              <a:effectLst/>
              <a:latin typeface="Garamond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355245" y="775657"/>
            <a:ext cx="5288185" cy="8621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0" hangingPunct="0"/>
            <a:r>
              <a:rPr lang="ru-RU" sz="1900" b="1" dirty="0" smtClean="0">
                <a:solidFill>
                  <a:srgbClr val="CF4520"/>
                </a:solidFill>
                <a:effectLst/>
                <a:latin typeface="Garamond" pitchFamily="18" charset="0"/>
              </a:rPr>
              <a:t>Гражданин подает заявку на обучение через </a:t>
            </a:r>
            <a:r>
              <a:rPr lang="ru-RU" sz="1900" b="1" dirty="0">
                <a:solidFill>
                  <a:srgbClr val="CF4520"/>
                </a:solidFill>
                <a:effectLst/>
                <a:latin typeface="Garamond" pitchFamily="18" charset="0"/>
              </a:rPr>
              <a:t>личный кабинет портала «Работа в России» (</a:t>
            </a:r>
            <a:r>
              <a:rPr lang="en-US" sz="1900" b="1" dirty="0">
                <a:solidFill>
                  <a:srgbClr val="CF4520"/>
                </a:solidFill>
                <a:effectLst/>
                <a:latin typeface="Garamond" pitchFamily="18" charset="0"/>
              </a:rPr>
              <a:t>trudvsem</a:t>
            </a:r>
            <a:r>
              <a:rPr lang="ru-RU" sz="1900" b="1" dirty="0">
                <a:solidFill>
                  <a:srgbClr val="CF4520"/>
                </a:solidFill>
                <a:effectLst/>
                <a:latin typeface="Garamond" pitchFamily="18" charset="0"/>
              </a:rPr>
              <a:t>.</a:t>
            </a:r>
            <a:r>
              <a:rPr lang="en-US" sz="1900" b="1" dirty="0">
                <a:solidFill>
                  <a:srgbClr val="CF4520"/>
                </a:solidFill>
                <a:effectLst/>
                <a:latin typeface="Garamond" pitchFamily="18" charset="0"/>
              </a:rPr>
              <a:t>ru</a:t>
            </a:r>
            <a:r>
              <a:rPr lang="ru-RU" sz="1900" b="1" dirty="0" smtClean="0">
                <a:solidFill>
                  <a:srgbClr val="CF4520"/>
                </a:solidFill>
                <a:effectLst/>
                <a:latin typeface="Garamond" pitchFamily="18" charset="0"/>
              </a:rPr>
              <a:t>).</a:t>
            </a:r>
            <a:endParaRPr lang="ru-RU" sz="1900" b="1" dirty="0">
              <a:solidFill>
                <a:srgbClr val="CF4520"/>
              </a:solidFill>
              <a:effectLst/>
              <a:latin typeface="Garamond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428866" y="1758058"/>
            <a:ext cx="5288185" cy="8621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0" hangingPunct="0"/>
            <a:r>
              <a:rPr lang="ru-RU" sz="1900" b="1" dirty="0" smtClean="0">
                <a:solidFill>
                  <a:srgbClr val="CF4520"/>
                </a:solidFill>
                <a:effectLst/>
                <a:latin typeface="Garamond" pitchFamily="18" charset="0"/>
              </a:rPr>
              <a:t>Заключается трехсторонний договор </a:t>
            </a:r>
            <a:r>
              <a:rPr lang="ru-RU" sz="1900" b="1" i="1" dirty="0" smtClean="0">
                <a:solidFill>
                  <a:srgbClr val="CF4520"/>
                </a:solidFill>
                <a:effectLst/>
                <a:latin typeface="Garamond" pitchFamily="18" charset="0"/>
              </a:rPr>
              <a:t>(обучаемый, работодатель, образовательная организация)</a:t>
            </a:r>
            <a:endParaRPr lang="ru-RU" sz="1900" b="1" i="1" dirty="0">
              <a:solidFill>
                <a:srgbClr val="CF4520"/>
              </a:solidFill>
              <a:effectLst/>
              <a:latin typeface="Garamond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394746" y="3984523"/>
            <a:ext cx="5345051" cy="10184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eaLnBrk="0" hangingPunct="0"/>
            <a:r>
              <a:rPr lang="ru-RU" sz="1900" b="1" dirty="0" smtClean="0">
                <a:solidFill>
                  <a:srgbClr val="CF4520"/>
                </a:solidFill>
                <a:effectLst/>
                <a:latin typeface="Garamond" pitchFamily="18" charset="0"/>
                <a:ea typeface="Arial Unicode MS"/>
              </a:rPr>
              <a:t>*Занятость подтверждается ПФР (</a:t>
            </a:r>
            <a:r>
              <a:rPr lang="ru-RU" sz="1900" i="1" dirty="0">
                <a:solidFill>
                  <a:srgbClr val="CF4520"/>
                </a:solidFill>
                <a:latin typeface="Garamond" pitchFamily="18" charset="0"/>
                <a:ea typeface="Arial Unicode MS"/>
              </a:rPr>
              <a:t>на 15 декабря 2021 года</a:t>
            </a:r>
            <a:r>
              <a:rPr lang="ru-RU" sz="1900" b="1" i="1" dirty="0">
                <a:solidFill>
                  <a:srgbClr val="CF4520"/>
                </a:solidFill>
                <a:latin typeface="Garamond" pitchFamily="18" charset="0"/>
                <a:ea typeface="Arial Unicode MS"/>
              </a:rPr>
              <a:t>)</a:t>
            </a:r>
            <a:endParaRPr lang="ru-RU" sz="1900" b="1" i="1" dirty="0">
              <a:solidFill>
                <a:srgbClr val="CF4520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eaLnBrk="0" hangingPunct="0"/>
            <a:endParaRPr lang="ru-RU" sz="1900" b="1" dirty="0">
              <a:solidFill>
                <a:srgbClr val="CF4520"/>
              </a:solidFill>
              <a:effectLst/>
              <a:latin typeface="Garamond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2" name="Рисунок 21"/>
          <p:cNvPicPr/>
          <p:nvPr/>
        </p:nvPicPr>
        <p:blipFill rotWithShape="1">
          <a:blip r:embed="rId3"/>
          <a:srcRect l="17084" t="4161" r="17742" b="16242"/>
          <a:stretch/>
        </p:blipFill>
        <p:spPr bwMode="auto">
          <a:xfrm>
            <a:off x="6623732" y="633961"/>
            <a:ext cx="2357654" cy="13234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3" name="Прямая со стрелкой 22"/>
          <p:cNvCxnSpPr/>
          <p:nvPr/>
        </p:nvCxnSpPr>
        <p:spPr>
          <a:xfrm>
            <a:off x="7735586" y="1957426"/>
            <a:ext cx="0" cy="391454"/>
          </a:xfrm>
          <a:prstGeom prst="straightConnector1">
            <a:avLst/>
          </a:prstGeom>
          <a:ln w="127000">
            <a:solidFill>
              <a:srgbClr val="FFC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6166212" y="1295694"/>
            <a:ext cx="450050" cy="318286"/>
          </a:xfrm>
          <a:prstGeom prst="straightConnector1">
            <a:avLst/>
          </a:prstGeom>
          <a:ln w="127000">
            <a:solidFill>
              <a:srgbClr val="FFC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/>
          <p:nvPr/>
        </p:nvPicPr>
        <p:blipFill rotWithShape="1">
          <a:blip r:embed="rId4"/>
          <a:srcRect l="17915" t="7325" r="20641" b="21338"/>
          <a:stretch/>
        </p:blipFill>
        <p:spPr bwMode="auto">
          <a:xfrm>
            <a:off x="6689874" y="2348880"/>
            <a:ext cx="2291512" cy="1398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0" name="Прямая со стрелкой 29"/>
          <p:cNvCxnSpPr/>
          <p:nvPr/>
        </p:nvCxnSpPr>
        <p:spPr>
          <a:xfrm>
            <a:off x="7735586" y="3677845"/>
            <a:ext cx="0" cy="452043"/>
          </a:xfrm>
          <a:prstGeom prst="straightConnector1">
            <a:avLst/>
          </a:prstGeom>
          <a:ln w="127000">
            <a:solidFill>
              <a:srgbClr val="FFC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/>
          <p:nvPr/>
        </p:nvPicPr>
        <p:blipFill rotWithShape="1">
          <a:blip r:embed="rId5"/>
          <a:srcRect l="18092" t="7325" r="23687" b="32484"/>
          <a:stretch/>
        </p:blipFill>
        <p:spPr bwMode="auto">
          <a:xfrm>
            <a:off x="6689874" y="4129888"/>
            <a:ext cx="2352834" cy="14775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219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379817" y="383432"/>
            <a:ext cx="6809276" cy="5972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0" hangingPunct="0"/>
            <a:r>
              <a:rPr lang="ru-RU" sz="2500" b="1" dirty="0" smtClean="0">
                <a:solidFill>
                  <a:srgbClr val="CF4520"/>
                </a:solidFill>
                <a:effectLst/>
                <a:latin typeface="Garamond" pitchFamily="18" charset="0"/>
                <a:ea typeface="Arial Unicode MS"/>
              </a:rPr>
              <a:t>КОНТАКТЫ</a:t>
            </a:r>
            <a:endParaRPr lang="ru-RU" sz="2500" b="1" dirty="0">
              <a:solidFill>
                <a:srgbClr val="CF4520"/>
              </a:solidFill>
              <a:effectLst/>
              <a:latin typeface="Garamond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98" t="9028" r="1483" b="80139"/>
          <a:stretch/>
        </p:blipFill>
        <p:spPr bwMode="auto">
          <a:xfrm>
            <a:off x="467544" y="1260928"/>
            <a:ext cx="8247806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79817" y="2060848"/>
            <a:ext cx="8496944" cy="20543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0" hangingPunct="0"/>
            <a:r>
              <a:rPr lang="ru-RU" sz="2000" b="1" dirty="0" smtClean="0">
                <a:solidFill>
                  <a:srgbClr val="004D8C"/>
                </a:solidFill>
                <a:effectLst/>
                <a:latin typeface="Garamond" pitchFamily="18" charset="0"/>
                <a:ea typeface="Arial Unicode MS"/>
              </a:rPr>
              <a:t>Министерство труда и занятости населения Оренбургской области: </a:t>
            </a:r>
          </a:p>
          <a:p>
            <a:pPr eaLnBrk="0" hangingPunct="0"/>
            <a:r>
              <a:rPr lang="ru-RU" sz="2000" dirty="0" smtClean="0">
                <a:solidFill>
                  <a:srgbClr val="004D8C"/>
                </a:solidFill>
                <a:effectLst/>
                <a:latin typeface="Garamond" pitchFamily="18" charset="0"/>
                <a:ea typeface="Arial Unicode MS"/>
                <a:cs typeface="Verdana" pitchFamily="34" charset="0"/>
              </a:rPr>
              <a:t>г.Оренбург, ул.Пушкинская, д.14, тел. (3532) 77-22-87.</a:t>
            </a:r>
          </a:p>
          <a:p>
            <a:pPr eaLnBrk="0" hangingPunct="0"/>
            <a:endParaRPr lang="ru-RU" sz="2000" dirty="0" smtClean="0">
              <a:solidFill>
                <a:srgbClr val="004D8C"/>
              </a:solidFill>
              <a:effectLst/>
              <a:latin typeface="Garamond" pitchFamily="18" charset="0"/>
              <a:ea typeface="Arial Unicode MS"/>
              <a:cs typeface="Verdana" pitchFamily="34" charset="0"/>
            </a:endParaRPr>
          </a:p>
          <a:p>
            <a:pPr eaLnBrk="0" hangingPunct="0"/>
            <a:r>
              <a:rPr lang="ru-RU" sz="2000" b="1" dirty="0" smtClean="0">
                <a:solidFill>
                  <a:srgbClr val="004D8C"/>
                </a:solidFill>
                <a:effectLst/>
                <a:latin typeface="Garamond" pitchFamily="18" charset="0"/>
                <a:ea typeface="Arial Unicode MS"/>
                <a:cs typeface="Verdana" pitchFamily="34" charset="0"/>
              </a:rPr>
              <a:t>Контакты центров занятости населения </a:t>
            </a:r>
          </a:p>
          <a:p>
            <a:pPr eaLnBrk="0" hangingPunct="0"/>
            <a:r>
              <a:rPr lang="ru-RU" sz="2000" dirty="0" smtClean="0">
                <a:solidFill>
                  <a:srgbClr val="004D8C"/>
                </a:solidFill>
                <a:effectLst/>
                <a:latin typeface="Garamond" pitchFamily="18" charset="0"/>
                <a:ea typeface="Arial Unicode MS"/>
                <a:cs typeface="Verdana" pitchFamily="34" charset="0"/>
              </a:rPr>
              <a:t>размещены на интерактивном портале службы занятости населения Оренбургской области (</a:t>
            </a:r>
            <a:r>
              <a:rPr lang="en-US" sz="2000" dirty="0" smtClean="0">
                <a:solidFill>
                  <a:srgbClr val="004D8C"/>
                </a:solidFill>
                <a:effectLst/>
                <a:latin typeface="Garamond" pitchFamily="18" charset="0"/>
                <a:ea typeface="Arial Unicode MS"/>
                <a:cs typeface="Verdana" pitchFamily="34" charset="0"/>
              </a:rPr>
              <a:t>szn.orb.ru)</a:t>
            </a:r>
            <a:r>
              <a:rPr lang="ru-RU" sz="2000" dirty="0" smtClean="0">
                <a:solidFill>
                  <a:srgbClr val="004D8C"/>
                </a:solidFill>
                <a:effectLst/>
                <a:latin typeface="Garamond" pitchFamily="18" charset="0"/>
                <a:ea typeface="Arial Unicode MS"/>
                <a:cs typeface="Verdana" pitchFamily="34" charset="0"/>
              </a:rPr>
              <a:t>.</a:t>
            </a:r>
          </a:p>
          <a:p>
            <a:pPr eaLnBrk="0" hangingPunct="0"/>
            <a:endParaRPr lang="ru-RU" sz="2000" b="1" dirty="0">
              <a:solidFill>
                <a:srgbClr val="004D8C"/>
              </a:solidFill>
              <a:effectLst/>
              <a:latin typeface="Garamond" pitchFamily="18" charset="0"/>
              <a:ea typeface="Arial Unicode MS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10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Базовая">
  <a:themeElements>
    <a:clrScheme name="Другая 3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297FD5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5982</TotalTime>
  <Words>250</Words>
  <Application>Microsoft Office PowerPoint</Application>
  <PresentationFormat>Экран (4:3)</PresentationFormat>
  <Paragraphs>39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1_Базовая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оператор</dc:creator>
  <cp:lastModifiedBy>Bernikova</cp:lastModifiedBy>
  <cp:revision>649</cp:revision>
  <cp:lastPrinted>2021-03-24T07:28:53Z</cp:lastPrinted>
  <dcterms:created xsi:type="dcterms:W3CDTF">2019-02-12T13:48:25Z</dcterms:created>
  <dcterms:modified xsi:type="dcterms:W3CDTF">2021-03-26T12:43:39Z</dcterms:modified>
</cp:coreProperties>
</file>